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59" r:id="rId2"/>
    <p:sldId id="272" r:id="rId3"/>
    <p:sldId id="387" r:id="rId4"/>
    <p:sldId id="343" r:id="rId5"/>
    <p:sldId id="340" r:id="rId6"/>
    <p:sldId id="404" r:id="rId7"/>
    <p:sldId id="308" r:id="rId8"/>
    <p:sldId id="348" r:id="rId9"/>
    <p:sldId id="349" r:id="rId10"/>
    <p:sldId id="350" r:id="rId11"/>
    <p:sldId id="338" r:id="rId12"/>
    <p:sldId id="400" r:id="rId13"/>
    <p:sldId id="353" r:id="rId14"/>
    <p:sldId id="305" r:id="rId15"/>
    <p:sldId id="336" r:id="rId16"/>
    <p:sldId id="307" r:id="rId17"/>
    <p:sldId id="313" r:id="rId18"/>
    <p:sldId id="339" r:id="rId19"/>
    <p:sldId id="341" r:id="rId20"/>
    <p:sldId id="297" r:id="rId21"/>
    <p:sldId id="322" r:id="rId22"/>
    <p:sldId id="390" r:id="rId23"/>
    <p:sldId id="352" r:id="rId24"/>
    <p:sldId id="317" r:id="rId25"/>
    <p:sldId id="337" r:id="rId26"/>
    <p:sldId id="323" r:id="rId27"/>
    <p:sldId id="319" r:id="rId28"/>
    <p:sldId id="279" r:id="rId29"/>
    <p:sldId id="321" r:id="rId30"/>
    <p:sldId id="310" r:id="rId31"/>
    <p:sldId id="326" r:id="rId32"/>
    <p:sldId id="292" r:id="rId33"/>
    <p:sldId id="306" r:id="rId34"/>
    <p:sldId id="332" r:id="rId35"/>
    <p:sldId id="345" r:id="rId36"/>
    <p:sldId id="328" r:id="rId37"/>
    <p:sldId id="311" r:id="rId38"/>
    <p:sldId id="276" r:id="rId39"/>
    <p:sldId id="406" r:id="rId40"/>
    <p:sldId id="278" r:id="rId41"/>
    <p:sldId id="396" r:id="rId42"/>
  </p:sldIdLst>
  <p:sldSz cx="12192000" cy="68580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 Gruber" initials="DG" lastIdx="1" clrIdx="0">
    <p:extLst>
      <p:ext uri="{19B8F6BF-5375-455C-9EA6-DF929625EA0E}">
        <p15:presenceInfo xmlns:p15="http://schemas.microsoft.com/office/powerpoint/2012/main" userId="ec187abb3e6e5b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35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703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200"/>
            </a:lvl1pPr>
          </a:lstStyle>
          <a:p>
            <a:fld id="{970590B3-BF32-4DDA-A0A6-C955E09241C5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914400"/>
            <a:ext cx="4391025" cy="2470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1" y="3520440"/>
            <a:ext cx="7680960" cy="2880360"/>
          </a:xfrm>
          <a:prstGeom prst="rect">
            <a:avLst/>
          </a:prstGeom>
        </p:spPr>
        <p:txBody>
          <a:bodyPr vert="horz" lIns="96651" tIns="48326" rIns="96651" bIns="483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200"/>
            </a:lvl1pPr>
          </a:lstStyle>
          <a:p>
            <a:fld id="{C6591D19-8D0F-4184-9BBD-F9AC30E9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1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“Let’s begin looking at our Narrative Budget by telling First Congregational Church’s “Story”.”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57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18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34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few years, we host the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Baccalaureate </a:t>
            </a:r>
            <a:r>
              <a:rPr lang="en-US" dirty="0"/>
              <a:t>service a few days before South Haven High School’s seniors graduate.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06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80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few years, we host the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Baccalaureate </a:t>
            </a:r>
            <a:r>
              <a:rPr lang="en-US" dirty="0"/>
              <a:t>service a few days before South Haven High School’s seniors graduate.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6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04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888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“Here are three recent youth activities.  In one photo our youth enjoyed a message from Mike Tupper at The Petting Zoo.”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7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16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7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45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9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96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2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7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47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46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97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3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8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62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35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77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“Distribution of food has increased dramatically during the </a:t>
            </a:r>
            <a:r>
              <a:rPr lang="en-US" dirty="0" err="1"/>
              <a:t>Covid</a:t>
            </a:r>
            <a:r>
              <a:rPr lang="en-US" dirty="0"/>
              <a:t> pandemic.  The food pantry has been serving between 80-90 households per week.  The week of September 21, we served 99 households.”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92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 truck from Feeding America set up shop in our parking lot.  There are four food trucks scheduled for this year.  The last one on September 3</a:t>
            </a:r>
            <a:r>
              <a:rPr lang="en-US" baseline="30000" dirty="0"/>
              <a:t>rd</a:t>
            </a:r>
            <a:r>
              <a:rPr lang="en-US" dirty="0"/>
              <a:t> served 97 families and had to close down after 1 hour when the food was all given out.”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28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08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Centered on Wellness was previously called the Samaritan Center.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17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“Some of our members are shown helping Haiti residents clean-up a roadside.”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0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“Speaking of cleaning roadsides…….We have our own section of M140 that we keep clean.”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407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899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7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73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32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this slide aloud.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0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0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60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0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“We are thankful for the variety of music brought into our services.”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659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91D19-8D0F-4184-9BBD-F9AC30E9F85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1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98EB-369E-437E-9D50-A6C8676FF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65454B-FBC9-4635-9DC8-AAD96BE5B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9BD29-DB03-4036-892F-059867C5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51AB-D4F0-463F-B24F-F04584D196CB}" type="datetime1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147CA-720D-4DA4-BC7B-DEC21E2FB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7AE87-4D9E-4089-A5BE-54515747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52031"/>
      </p:ext>
    </p:extLst>
  </p:cSld>
  <p:clrMapOvr>
    <a:masterClrMapping/>
  </p:clrMapOvr>
  <p:transition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A145F-9546-457D-92BB-4CFBC9C4D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F86F2-EEF5-4481-BEE1-485E6651F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A01B0-FAF3-4EA8-9846-BC784824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7274-06E9-404C-B703-128A81B50C01}" type="datetime1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ADD21-3C8B-4878-9AE9-C9D20E86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571DB-E135-4FB1-B1B8-D828DBBF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87964"/>
      </p:ext>
    </p:extLst>
  </p:cSld>
  <p:clrMapOvr>
    <a:masterClrMapping/>
  </p:clrMapOvr>
  <p:transition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81CA0-0A62-41E8-AD1E-3108E1A0B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25668-65C9-47AB-BD46-EE9A33CA1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F1D8E-0D8D-422F-BD61-AA6C2FF47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D503-7280-4E38-BE5C-A82A4F95A999}" type="datetime1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159EA-E57F-4142-8F7C-7974C730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3BBD8-EF79-4DAA-BF45-FD7C1089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73660"/>
      </p:ext>
    </p:extLst>
  </p:cSld>
  <p:clrMapOvr>
    <a:masterClrMapping/>
  </p:clrMapOvr>
  <p:transition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E6F1-D2FE-41B3-9101-74ECC441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61D00-9764-4F84-9B0F-1D30E18A4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24899-8CC1-4555-986D-71E5E5424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42AB-2520-46B8-BC17-A4DF649A8EBC}" type="datetime1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7E4D6-F764-4862-8FE0-1FC3B9C1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89645-A8C0-4F8E-A2D9-6C94B294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9408"/>
      </p:ext>
    </p:extLst>
  </p:cSld>
  <p:clrMapOvr>
    <a:masterClrMapping/>
  </p:clrMapOvr>
  <p:transition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6425A-17C7-428D-A246-1004B13D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A8E85-21CD-4F06-9E3F-E3A5FF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6B536-20B2-4FA2-8E3D-E9213D1A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7004-DBB8-4128-9C7B-CC6B9ADA945C}" type="datetime1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72425-AADA-420E-A927-4149209B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162BD-8716-4B64-A28A-4FB08034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1887"/>
      </p:ext>
    </p:extLst>
  </p:cSld>
  <p:clrMapOvr>
    <a:masterClrMapping/>
  </p:clrMapOvr>
  <p:transition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D8C0-0B64-4390-82DC-D51112A9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7B9B3-E04A-4044-BBBE-B4BE7D9F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F65BF-E2CC-480D-B28B-F6D3898D3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94278-841C-48D3-94E0-27A36482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58AB-D06B-42EB-BF70-BD66B04E1F9F}" type="datetime1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AD0A6-0269-48E2-9E69-B4343CA6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FC8AE-E706-4904-95A3-8A3D9B23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89919"/>
      </p:ext>
    </p:extLst>
  </p:cSld>
  <p:clrMapOvr>
    <a:masterClrMapping/>
  </p:clrMapOvr>
  <p:transition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898B8-7139-45C5-B6D0-421990A0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B43F9-832B-4EDC-AFFD-D5237C50B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DE9A6-23A7-4C55-8343-CC387C2AB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2FA02-1DF3-47C9-9025-F479FD038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F675F-6647-4500-89DC-B95D29529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4A247D-966B-4208-8FC0-FC2BB20D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983E-06A2-432D-9908-FA7785CED26E}" type="datetime1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AC1B8E-8CE4-42D0-8FEE-8148FD7B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DA723D-0BFF-46A1-A5B9-764F365A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24771"/>
      </p:ext>
    </p:extLst>
  </p:cSld>
  <p:clrMapOvr>
    <a:masterClrMapping/>
  </p:clrMapOvr>
  <p:transition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1DFC2-7554-44A5-9D30-4D7F34E79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F9B51-F976-455D-960A-986C3BF5F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3500-DCD7-4EA4-AA23-934EEA6796A0}" type="datetime1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F9175-1A5D-48CC-90E1-1677D876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98CB8-097E-4806-BBAF-62C99E7E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54701"/>
      </p:ext>
    </p:extLst>
  </p:cSld>
  <p:clrMapOvr>
    <a:masterClrMapping/>
  </p:clrMapOvr>
  <p:transition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5B1E01-B037-4479-AC92-AC58DD2A7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030D-116F-4F61-9417-EBE5151D2412}" type="datetime1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E74C5-4E16-43E4-A606-8107D0AF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FB22B-E79B-4C40-AA44-80ED5918F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00436"/>
      </p:ext>
    </p:extLst>
  </p:cSld>
  <p:clrMapOvr>
    <a:masterClrMapping/>
  </p:clrMapOvr>
  <p:transition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50D4-65A5-493B-BBD8-C0EFBF82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32ECF-B91B-4F57-BD97-B4881F11D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C893-3A98-4A82-873B-5334FFBCF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94795-1F93-4823-B9E9-AB155EE02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C2A4-3A86-4BAA-B58D-38DCFCDC235A}" type="datetime1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6BEF6-A49D-49F3-848D-F8F987B5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E412E-F8A4-490B-8361-5162733D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25412"/>
      </p:ext>
    </p:extLst>
  </p:cSld>
  <p:clrMapOvr>
    <a:masterClrMapping/>
  </p:clrMapOvr>
  <p:transition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12F5-FC17-4909-BCDF-E68CA707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7A1B3-08A3-431B-945C-026B1573A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42CBB-7EE8-4E8E-8E89-0C21486A5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55EA5-D71C-414E-9C46-BD04B83E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D832-65B3-4EBA-9BF6-E2107BC01AF5}" type="datetime1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D8AC6-0897-4229-9C93-8940647F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C3F22-F528-4A5E-AC4C-376AC25B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24746"/>
      </p:ext>
    </p:extLst>
  </p:cSld>
  <p:clrMapOvr>
    <a:masterClrMapping/>
  </p:clrMapOvr>
  <p:transition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AEDF93-9AF1-4DFD-A1A7-C356F40B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71AB9-9E3A-4B49-B12E-210813585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D80B4-1D78-4DB0-80A1-45BF75F2A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B895-1746-4FD5-BCF1-4470F6930567}" type="datetime1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9D7D-59EA-40DF-82F4-E7FC8592F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13949-58A7-41B6-8391-017DD85AA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023E4-2FDD-4D28-8A31-6D331DBD3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0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www.uccsouthhaven.com/information/open-and-affirmin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www.uccsouthhaven.com/info/our-story/" TargetMode="Externa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5661C-C3B9-4EDF-84C3-3424C4A1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658" y="1505242"/>
            <a:ext cx="5415567" cy="429684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Let’s Celebrate our story: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First Congregational UCC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South Haven, MI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A vibrant past and an exiting future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3991C-7BEC-41D2-99A6-7F30CA19C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" r="3497"/>
          <a:stretch/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44AE6-E94B-4784-94A3-7776BBC79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27623"/>
      </p:ext>
    </p:extLst>
  </p:cSld>
  <p:clrMapOvr>
    <a:masterClrMapping/>
  </p:clrMapOvr>
  <p:transition advClick="0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E5D52-A184-434D-81DA-7753D465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Music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23E3B4D-1081-4417-BF02-12ACBB7D5386}"/>
              </a:ext>
            </a:extLst>
          </p:cNvPr>
          <p:cNvPicPr/>
          <p:nvPr/>
        </p:nvPicPr>
        <p:blipFill rotWithShape="1">
          <a:blip r:embed="rId3"/>
          <a:srcRect l="4745" t="23045" r="18635" b="6378"/>
          <a:stretch/>
        </p:blipFill>
        <p:spPr bwMode="auto">
          <a:xfrm>
            <a:off x="6479837" y="190807"/>
            <a:ext cx="5586942" cy="289479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E9F1FF-ABF1-40AA-8D5C-723B093F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" y="338328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B2E023E4-2FDD-4D28-8A31-6D331DBD3BAD}" type="slidenum">
              <a:rPr lang="en-US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A picture containing text, computer, display, screenshot&#10;&#10;Description automatically generated">
            <a:extLst>
              <a:ext uri="{FF2B5EF4-FFF2-40B4-BE49-F238E27FC236}">
                <a16:creationId xmlns:a16="http://schemas.microsoft.com/office/drawing/2014/main" id="{BA26C117-5CB2-4700-8813-CE4FB5DAB981}"/>
              </a:ext>
            </a:extLst>
          </p:cNvPr>
          <p:cNvPicPr/>
          <p:nvPr/>
        </p:nvPicPr>
        <p:blipFill rotWithShape="1">
          <a:blip r:embed="rId4"/>
          <a:srcRect l="7408" t="34980" r="46876" b="17489"/>
          <a:stretch/>
        </p:blipFill>
        <p:spPr bwMode="auto">
          <a:xfrm>
            <a:off x="749204" y="3409949"/>
            <a:ext cx="5586942" cy="326742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BD33B12-7774-4EA8-86DE-8EC69CDF2503}"/>
              </a:ext>
            </a:extLst>
          </p:cNvPr>
          <p:cNvPicPr/>
          <p:nvPr/>
        </p:nvPicPr>
        <p:blipFill rotWithShape="1">
          <a:blip r:embed="rId5"/>
          <a:srcRect t="10906" r="20255" b="7819"/>
          <a:stretch/>
        </p:blipFill>
        <p:spPr bwMode="auto">
          <a:xfrm>
            <a:off x="6479838" y="3442184"/>
            <a:ext cx="5586942" cy="320295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6927549"/>
      </p:ext>
    </p:extLst>
  </p:cSld>
  <p:clrMapOvr>
    <a:masterClrMapping/>
  </p:clrMapOvr>
  <p:transition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A5B45-FD28-4F10-9705-556793FA5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/>
              <a:t>Baptisms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4C7AD8-404E-4029-93EE-2B4352EF4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Content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C5EC66D4-D014-48A2-8770-CDBC60338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44" y="2175467"/>
            <a:ext cx="6398368" cy="3599082"/>
          </a:xfrm>
        </p:spPr>
      </p:pic>
      <p:pic>
        <p:nvPicPr>
          <p:cNvPr id="11" name="Picture 10" descr="A group of people standing around a podium&#10;&#10;Description automatically generated with medium confidence">
            <a:extLst>
              <a:ext uri="{FF2B5EF4-FFF2-40B4-BE49-F238E27FC236}">
                <a16:creationId xmlns:a16="http://schemas.microsoft.com/office/drawing/2014/main" id="{3F84D61C-F72D-4EDC-8371-2BB11CBDF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73" y="598670"/>
            <a:ext cx="2611669" cy="56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81357"/>
      </p:ext>
    </p:extLst>
  </p:cSld>
  <p:clrMapOvr>
    <a:masterClrMapping/>
  </p:clrMapOvr>
  <p:transition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27076-79B7-4085-9566-DFF201A8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103"/>
            <a:ext cx="10515600" cy="10697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Weddings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C11802-4A9E-459C-A7C8-E0054B6F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 descr="A picture containing person, indoor, standing&#10;&#10;Description automatically generated">
            <a:extLst>
              <a:ext uri="{FF2B5EF4-FFF2-40B4-BE49-F238E27FC236}">
                <a16:creationId xmlns:a16="http://schemas.microsoft.com/office/drawing/2014/main" id="{467B69A0-ACA1-4367-9A7E-6FB70A189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3229"/>
            <a:ext cx="5453007" cy="3639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7A782-B31B-4933-8D19-AFED265BF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507" y="816480"/>
            <a:ext cx="3920643" cy="522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91075"/>
      </p:ext>
    </p:extLst>
  </p:cSld>
  <p:clrMapOvr>
    <a:masterClrMapping/>
  </p:clrMapOvr>
  <p:transition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27F2-8DA5-43E0-9F40-5AED55312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Confirmation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B13648-4405-4055-AFFA-6B190F04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Content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13F2DFDA-29CC-4A3C-A905-D044AF99A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167" y="522274"/>
            <a:ext cx="3498066" cy="466408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5F8C2-8454-4919-8593-A5FC3F2ECC1B}"/>
              </a:ext>
            </a:extLst>
          </p:cNvPr>
          <p:cNvSpPr txBox="1"/>
          <p:nvPr/>
        </p:nvSpPr>
        <p:spPr>
          <a:xfrm>
            <a:off x="1571625" y="1971675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b="1" i="0" dirty="0">
                <a:solidFill>
                  <a:srgbClr val="222222"/>
                </a:solidFill>
                <a:effectLst/>
                <a:latin typeface="Google Sans"/>
              </a:rPr>
              <a:t>Congratulations</a:t>
            </a:r>
            <a: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  <a:t> to Erin Bos and Jocelyn Saucedo who joined the church through Confirmation. </a:t>
            </a:r>
          </a:p>
          <a:p>
            <a:pPr algn="l">
              <a:spcAft>
                <a:spcPts val="0"/>
              </a:spcAft>
            </a:pPr>
            <a:b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</a:br>
            <a: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  <a:t>Faith Spies was baptized and joined the church on the same day through Confirmation as well.</a:t>
            </a:r>
          </a:p>
          <a:p>
            <a:endParaRPr lang="en-US" dirty="0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B9045A-B886-48EF-AE0F-8507071F06C8}"/>
              </a:ext>
            </a:extLst>
          </p:cNvPr>
          <p:cNvPicPr/>
          <p:nvPr/>
        </p:nvPicPr>
        <p:blipFill rotWithShape="1">
          <a:blip r:embed="rId4"/>
          <a:srcRect l="14351" t="6584" r="37616" b="36626"/>
          <a:stretch/>
        </p:blipFill>
        <p:spPr bwMode="auto">
          <a:xfrm>
            <a:off x="4770726" y="3402836"/>
            <a:ext cx="3952875" cy="2628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631018"/>
      </p:ext>
    </p:extLst>
  </p:cSld>
  <p:clrMapOvr>
    <a:masterClrMapping/>
  </p:clrMapOvr>
  <p:transition advClick="0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27076-79B7-4085-9566-DFF201A8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97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Graduate recognition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C11802-4A9E-459C-A7C8-E0054B6F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14</a:t>
            </a:fld>
            <a:endParaRPr lang="en-US" dirty="0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4C7FA0-E6CB-4414-A925-79B8A213A297}"/>
              </a:ext>
            </a:extLst>
          </p:cNvPr>
          <p:cNvPicPr/>
          <p:nvPr/>
        </p:nvPicPr>
        <p:blipFill rotWithShape="1">
          <a:blip r:embed="rId3"/>
          <a:srcRect l="13782" t="17949" r="16827" b="11680"/>
          <a:stretch/>
        </p:blipFill>
        <p:spPr bwMode="auto">
          <a:xfrm>
            <a:off x="2228850" y="1863531"/>
            <a:ext cx="7429500" cy="4322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2901981"/>
      </p:ext>
    </p:extLst>
  </p:cSld>
  <p:clrMapOvr>
    <a:masterClrMapping/>
  </p:clrMapOvr>
  <p:transition advClick="0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7A1B5C-FC2A-4A7D-A372-7D4F59F23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58DE4B8C-C5AF-4007-A6F3-48151F670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29" y="2152243"/>
            <a:ext cx="6531088" cy="4351338"/>
          </a:xfrm>
        </p:spPr>
      </p:pic>
      <p:pic>
        <p:nvPicPr>
          <p:cNvPr id="16386" name="Picture 2" descr="First Congregational Church, UCC South Haven Michigan">
            <a:hlinkClick r:id="rId5"/>
            <a:extLst>
              <a:ext uri="{FF2B5EF4-FFF2-40B4-BE49-F238E27FC236}">
                <a16:creationId xmlns:a16="http://schemas.microsoft.com/office/drawing/2014/main" id="{ECEEDC5F-77D5-420D-A7A8-B247AA60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997732"/>
            <a:ext cx="1714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D274B3-E798-4A1E-BA4B-5C1AA47D1689}"/>
              </a:ext>
            </a:extLst>
          </p:cNvPr>
          <p:cNvSpPr txBox="1"/>
          <p:nvPr/>
        </p:nvSpPr>
        <p:spPr>
          <a:xfrm>
            <a:off x="1921900" y="684470"/>
            <a:ext cx="9269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5D6B71"/>
                </a:solidFill>
                <a:effectLst/>
                <a:latin typeface="Arial" panose="020B0604020202020204" pitchFamily="34" charset="0"/>
              </a:rPr>
              <a:t>On Sunday, November 15, 2020, </a:t>
            </a:r>
            <a:r>
              <a:rPr lang="en-US" sz="2800" i="0" u="none" strike="noStrike" dirty="0">
                <a:solidFill>
                  <a:srgbClr val="42A2D6"/>
                </a:solidFill>
                <a:effectLst/>
                <a:latin typeface="Arial" panose="020B0604020202020204" pitchFamily="34" charset="0"/>
                <a:hlinkClick r:id="rId5"/>
              </a:rPr>
              <a:t>First Congregational Church, UCC in South Haven MI</a:t>
            </a:r>
            <a:r>
              <a:rPr lang="en-US" sz="2800" i="0" dirty="0">
                <a:solidFill>
                  <a:srgbClr val="5D6B71"/>
                </a:solidFill>
                <a:effectLst/>
                <a:latin typeface="Arial" panose="020B0604020202020204" pitchFamily="34" charset="0"/>
              </a:rPr>
              <a:t>, voted to officially become an “</a:t>
            </a:r>
            <a:r>
              <a:rPr lang="en-US" sz="2800" i="0" u="none" strike="noStrike" dirty="0">
                <a:solidFill>
                  <a:srgbClr val="42A2D6"/>
                </a:solidFill>
                <a:effectLst/>
                <a:latin typeface="Arial" panose="020B0604020202020204" pitchFamily="34" charset="0"/>
                <a:hlinkClick r:id="rId7"/>
              </a:rPr>
              <a:t>Open and Affirmin</a:t>
            </a:r>
            <a:r>
              <a:rPr lang="en-US" sz="2800" i="0" dirty="0">
                <a:solidFill>
                  <a:srgbClr val="5D6B71"/>
                </a:solidFill>
                <a:effectLst/>
                <a:latin typeface="Arial" panose="020B0604020202020204" pitchFamily="34" charset="0"/>
              </a:rPr>
              <a:t>g” congregation.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133951"/>
      </p:ext>
    </p:extLst>
  </p:cSld>
  <p:clrMapOvr>
    <a:masterClrMapping/>
  </p:clrMapOvr>
  <p:transition advClick="0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412CA89-6744-48C8-9C16-A8312B7E342D}"/>
              </a:ext>
            </a:extLst>
          </p:cNvPr>
          <p:cNvSpPr txBox="1"/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Christian Education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E878513-8557-4DA8-BCA5-218FE4A2C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1"/>
          <a:stretch/>
        </p:blipFill>
        <p:spPr bwMode="auto">
          <a:xfrm>
            <a:off x="20" y="10"/>
            <a:ext cx="405991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F9DBC4B-A627-4273-AC25-83F50B22BC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13982" b="2"/>
          <a:stretch/>
        </p:blipFill>
        <p:spPr bwMode="auto">
          <a:xfrm>
            <a:off x="4090482" y="-1"/>
            <a:ext cx="4062918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60FA13-3DF7-4BE4-B51A-63BC48E04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r="23801" b="2"/>
          <a:stretch/>
        </p:blipFill>
        <p:spPr bwMode="auto">
          <a:xfrm>
            <a:off x="8132064" y="10"/>
            <a:ext cx="405993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7285EF-88B8-41A4-868F-F5942A0C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9336" y="6356350"/>
            <a:ext cx="614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03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96F7-E5D6-470F-A6DB-77400982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6823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Children’s ministry </a:t>
            </a:r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wonderful *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cold</a:t>
            </a:r>
            <a:r>
              <a:rPr lang="en-US" sz="3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 afternoon at </a:t>
            </a:r>
            <a:r>
              <a:rPr lang="en-US" sz="3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Fellinlove</a:t>
            </a:r>
            <a:r>
              <a:rPr lang="en-US" sz="3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Farms!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9874AA43-ECCD-4BDD-9BEE-1FADFFCB6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 r="-1" b="27952"/>
          <a:stretch/>
        </p:blipFill>
        <p:spPr bwMode="auto">
          <a:xfrm>
            <a:off x="20" y="10"/>
            <a:ext cx="3008514" cy="42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07217B6-9710-4BC4-9FC8-0088E87384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" r="1" b="29156"/>
          <a:stretch/>
        </p:blipFill>
        <p:spPr bwMode="auto">
          <a:xfrm>
            <a:off x="3061261" y="10"/>
            <a:ext cx="3008534" cy="42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B7D3668-0928-4349-AFDE-37A9EC007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r="-1" b="23022"/>
          <a:stretch/>
        </p:blipFill>
        <p:spPr bwMode="auto">
          <a:xfrm>
            <a:off x="6122522" y="10"/>
            <a:ext cx="3008376" cy="42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>
            <a:extLst>
              <a:ext uri="{FF2B5EF4-FFF2-40B4-BE49-F238E27FC236}">
                <a16:creationId xmlns:a16="http://schemas.microsoft.com/office/drawing/2014/main" id="{8EC7C70A-0BD5-46A4-A498-A1280CA59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r="-1" b="22601"/>
          <a:stretch/>
        </p:blipFill>
        <p:spPr bwMode="auto">
          <a:xfrm>
            <a:off x="9183624" y="10"/>
            <a:ext cx="3008376" cy="42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37570-9693-4E61-A7C3-93C2A712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9336" y="6356350"/>
            <a:ext cx="614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97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7C943-EF89-4949-A8A8-F0F1F9E1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Youth and Young Adult activites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53CC582-655B-4101-BDF6-DD14EB9EE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32"/>
          <a:stretch/>
        </p:blipFill>
        <p:spPr>
          <a:xfrm>
            <a:off x="609600" y="320749"/>
            <a:ext cx="5212080" cy="385694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55395B3C-1B70-4F4C-8C79-8E95442E8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8" r="2" b="32534"/>
          <a:stretch/>
        </p:blipFill>
        <p:spPr>
          <a:xfrm>
            <a:off x="6370320" y="320109"/>
            <a:ext cx="5212080" cy="38575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06B01-F7E1-4147-8CEF-E8C99DF3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364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48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AEB1-CD6F-46D9-A92D-6155FC539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2" y="168607"/>
            <a:ext cx="5547568" cy="132556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Book Studies and DVD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5B8CE-9482-4576-A5B3-53386C52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19</a:t>
            </a:fld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68EBB47-B973-4834-8850-B0F6401B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6" y="3075313"/>
            <a:ext cx="2257105" cy="31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59A30DC4-B978-498C-AE75-75BE6604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79" y="831388"/>
            <a:ext cx="2123546" cy="31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4E04343B-FBB5-4C1A-9DD7-5D0484D00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69" y="1159355"/>
            <a:ext cx="2097961" cy="31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048EA5D5-EC3D-4D66-9C5F-2CCEFE931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71" y="3387747"/>
            <a:ext cx="1986364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>
            <a:extLst>
              <a:ext uri="{FF2B5EF4-FFF2-40B4-BE49-F238E27FC236}">
                <a16:creationId xmlns:a16="http://schemas.microsoft.com/office/drawing/2014/main" id="{4290E856-6109-4EE6-9FE7-5952340D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946" y="3131343"/>
            <a:ext cx="2265645" cy="34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6C49F8-CB5B-4BE4-B4F6-826598DC0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273" y="402618"/>
            <a:ext cx="1949317" cy="19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C6FF77-ECE9-47B1-84EB-DCF53DEC1896}"/>
              </a:ext>
            </a:extLst>
          </p:cNvPr>
          <p:cNvSpPr txBox="1"/>
          <p:nvPr/>
        </p:nvSpPr>
        <p:spPr>
          <a:xfrm>
            <a:off x="9928172" y="1874981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Early Church DVDs</a:t>
            </a:r>
          </a:p>
        </p:txBody>
      </p:sp>
    </p:spTree>
    <p:extLst>
      <p:ext uri="{BB962C8B-B14F-4D97-AF65-F5344CB8AC3E}">
        <p14:creationId xmlns:p14="http://schemas.microsoft.com/office/powerpoint/2010/main" val="3575695063"/>
      </p:ext>
    </p:extLst>
  </p:cSld>
  <p:clrMapOvr>
    <a:masterClrMapping/>
  </p:clrMapOvr>
  <p:transition advClick="0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27076-79B7-4085-9566-DFF201A8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Worship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E40CAC-1A68-47B9-8C8C-7E0302F094A7}"/>
              </a:ext>
            </a:extLst>
          </p:cNvPr>
          <p:cNvPicPr/>
          <p:nvPr/>
        </p:nvPicPr>
        <p:blipFill rotWithShape="1">
          <a:blip r:embed="rId3"/>
          <a:srcRect l="3241" t="15844" r="52315" b="7408"/>
          <a:stretch/>
        </p:blipFill>
        <p:spPr bwMode="auto">
          <a:xfrm>
            <a:off x="1001756" y="2426818"/>
            <a:ext cx="4115538" cy="399763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33A33C36-4329-4E83-97CC-037F9A4D12B2}"/>
              </a:ext>
            </a:extLst>
          </p:cNvPr>
          <p:cNvPicPr/>
          <p:nvPr/>
        </p:nvPicPr>
        <p:blipFill rotWithShape="1">
          <a:blip r:embed="rId4"/>
          <a:srcRect l="4630" t="15638" r="57290" b="7819"/>
          <a:stretch/>
        </p:blipFill>
        <p:spPr bwMode="auto">
          <a:xfrm>
            <a:off x="7405195" y="2426818"/>
            <a:ext cx="3535672" cy="399763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2AF0B-D6A0-4020-B38A-81585A1C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3343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694"/>
      </p:ext>
    </p:extLst>
  </p:cSld>
  <p:clrMapOvr>
    <a:masterClrMapping/>
  </p:clrMapOvr>
  <p:transition advClick="0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DD4F73-C4C0-42A6-8A5E-A359FBC556B9}"/>
              </a:ext>
            </a:extLst>
          </p:cNvPr>
          <p:cNvSpPr txBox="1"/>
          <p:nvPr/>
        </p:nvSpPr>
        <p:spPr>
          <a:xfrm>
            <a:off x="707011" y="4502330"/>
            <a:ext cx="10765410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atin typeface="+mj-lt"/>
                <a:ea typeface="+mj-ea"/>
                <a:cs typeface="+mj-cs"/>
              </a:rPr>
              <a:t>Caring for Each Other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CDBEDC2-69C4-463A-841F-D1032233F2BD}"/>
              </a:ext>
            </a:extLst>
          </p:cNvPr>
          <p:cNvPicPr/>
          <p:nvPr/>
        </p:nvPicPr>
        <p:blipFill rotWithShape="1">
          <a:blip r:embed="rId3"/>
          <a:srcRect l="15208" t="18784" r="18882" b="14138"/>
          <a:stretch/>
        </p:blipFill>
        <p:spPr bwMode="auto">
          <a:xfrm>
            <a:off x="321734" y="751365"/>
            <a:ext cx="5458816" cy="312499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308FAA5E-692E-44F6-883D-938454D1D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r="33091"/>
          <a:stretch/>
        </p:blipFill>
        <p:spPr>
          <a:xfrm>
            <a:off x="7313367" y="321735"/>
            <a:ext cx="3654979" cy="39842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88DD8-4D7F-4C62-9826-6ED3E59E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>
                <a:solidFill>
                  <a:prstClr val="white">
                    <a:alpha val="60000"/>
                  </a:prst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2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3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9F567-4320-4552-BBFC-A43B8831D620}"/>
              </a:ext>
            </a:extLst>
          </p:cNvPr>
          <p:cNvSpPr txBox="1"/>
          <p:nvPr/>
        </p:nvSpPr>
        <p:spPr>
          <a:xfrm>
            <a:off x="1530770" y="3954582"/>
            <a:ext cx="3383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Fun at the Rood Centennial Farm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E4245-E2BF-411D-BAB7-A116D7207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21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5130ED4-C7FA-427D-BE3D-30603BCDE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25812" r="18124" b="21557"/>
          <a:stretch/>
        </p:blipFill>
        <p:spPr bwMode="auto">
          <a:xfrm>
            <a:off x="600075" y="1066800"/>
            <a:ext cx="7362825" cy="24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D4FF823-E850-4BC4-A1EC-54BD0EB98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4"/>
          <a:stretch/>
        </p:blipFill>
        <p:spPr bwMode="auto">
          <a:xfrm>
            <a:off x="8142731" y="1380490"/>
            <a:ext cx="331946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40671"/>
      </p:ext>
    </p:extLst>
  </p:cSld>
  <p:clrMapOvr>
    <a:masterClrMapping/>
  </p:clrMapOvr>
  <p:transition advClick="0" advTm="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3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9F567-4320-4552-BBFC-A43B8831D620}"/>
              </a:ext>
            </a:extLst>
          </p:cNvPr>
          <p:cNvSpPr txBox="1"/>
          <p:nvPr/>
        </p:nvSpPr>
        <p:spPr>
          <a:xfrm>
            <a:off x="8331620" y="736500"/>
            <a:ext cx="3383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Hayride at the Rood Centennial Farm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E4245-E2BF-411D-BAB7-A116D7207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22</a:t>
            </a:fld>
            <a:endParaRPr lang="en-US"/>
          </a:p>
        </p:txBody>
      </p:sp>
      <p:pic>
        <p:nvPicPr>
          <p:cNvPr id="8194" name="Picture 2" descr="May be an image of 1 person and outdoors">
            <a:extLst>
              <a:ext uri="{FF2B5EF4-FFF2-40B4-BE49-F238E27FC236}">
                <a16:creationId xmlns:a16="http://schemas.microsoft.com/office/drawing/2014/main" id="{FC403E12-9CFD-4E33-8166-B6C10C15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762" y="3105229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y be an image of fruit and outdoors">
            <a:extLst>
              <a:ext uri="{FF2B5EF4-FFF2-40B4-BE49-F238E27FC236}">
                <a16:creationId xmlns:a16="http://schemas.microsoft.com/office/drawing/2014/main" id="{18A6756A-C9A2-4D63-8238-0D5B4561A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38" y="570247"/>
            <a:ext cx="2363830" cy="236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ay be an image of 8 people, including Jeffrey Dick and Mike Tupper, people sitting and grass">
            <a:extLst>
              <a:ext uri="{FF2B5EF4-FFF2-40B4-BE49-F238E27FC236}">
                <a16:creationId xmlns:a16="http://schemas.microsoft.com/office/drawing/2014/main" id="{BF2DC456-71EA-4FD5-8163-A71DA274C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85" t="12315" r="5885" b="9361"/>
          <a:stretch/>
        </p:blipFill>
        <p:spPr bwMode="auto">
          <a:xfrm>
            <a:off x="270686" y="580945"/>
            <a:ext cx="4013200" cy="314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May be an image of child, standing, apple and grass">
            <a:extLst>
              <a:ext uri="{FF2B5EF4-FFF2-40B4-BE49-F238E27FC236}">
                <a16:creationId xmlns:a16="http://schemas.microsoft.com/office/drawing/2014/main" id="{8C731837-66D4-42C7-888A-9C07C779C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26" y="3105230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May be an image of apple">
            <a:extLst>
              <a:ext uri="{FF2B5EF4-FFF2-40B4-BE49-F238E27FC236}">
                <a16:creationId xmlns:a16="http://schemas.microsoft.com/office/drawing/2014/main" id="{7BBCC26C-1E59-4675-8C37-4853A3C59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1" y="3757686"/>
            <a:ext cx="2519369" cy="251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128492"/>
      </p:ext>
    </p:extLst>
  </p:cSld>
  <p:clrMapOvr>
    <a:masterClrMapping/>
  </p:clrMapOvr>
  <p:transition advClick="0" advTm="5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01F11FEB-9CF6-43F3-AAAA-FBF47284A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04B2C-49FC-46BE-8EDC-3A597E4C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Bike Group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1DF52-FA20-4DD6-BC91-3C6CBF87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99595"/>
      </p:ext>
    </p:extLst>
  </p:cSld>
  <p:clrMapOvr>
    <a:masterClrMapping/>
  </p:clrMapOvr>
  <p:transition advClick="0" advTm="5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AF3E1F-973E-4874-95B1-5B7881EC10BA}"/>
              </a:ext>
            </a:extLst>
          </p:cNvPr>
          <p:cNvSpPr txBox="1"/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Men’s group building ramps and caring for church building</a:t>
            </a: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D2DF43E-FAAA-493C-AEDA-891114D9C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8" r="-2"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4" name="Picture 3" descr="A group of people standing in a park&#10;&#10;Description automatically generated">
            <a:extLst>
              <a:ext uri="{FF2B5EF4-FFF2-40B4-BE49-F238E27FC236}">
                <a16:creationId xmlns:a16="http://schemas.microsoft.com/office/drawing/2014/main" id="{71C09A62-1583-46B6-8C44-2A015B0EC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" r="-2" b="17046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D5A18DF0-DD1F-4DE9-BF9B-967333FAB2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5" r="-2" b="129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E9B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009DF7-031F-4594-AF46-06CDD398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65814"/>
      </p:ext>
    </p:extLst>
  </p:cSld>
  <p:clrMapOvr>
    <a:masterClrMapping/>
  </p:clrMapOvr>
  <p:transition advClick="0" advTm="5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0CC6-1518-45FA-BF91-2CD43592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Women’s fellowship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ED398B15-1C8F-4C5D-A46F-EBDF50A79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6" y="642069"/>
            <a:ext cx="3483526" cy="26126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F004E26-224E-4E23-81C0-3AB88C148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042"/>
          <a:stretch/>
        </p:blipFill>
        <p:spPr>
          <a:xfrm>
            <a:off x="5218476" y="628649"/>
            <a:ext cx="2548023" cy="263948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199C613-4FF3-4FED-A6A8-5EC978879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7" r="2" b="2"/>
          <a:stretch/>
        </p:blipFill>
        <p:spPr>
          <a:xfrm>
            <a:off x="8944078" y="628649"/>
            <a:ext cx="2548008" cy="2639484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62236C-AE6D-4286-9B56-480B7A907E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r="6223" b="-2"/>
          <a:stretch/>
        </p:blipFill>
        <p:spPr>
          <a:xfrm>
            <a:off x="1086711" y="3471334"/>
            <a:ext cx="2588836" cy="268178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077C4-1570-4B77-8517-6154716A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7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66466-702E-4A03-AACA-4E33E7F69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Men’s breakfast</a:t>
            </a:r>
          </a:p>
        </p:txBody>
      </p:sp>
      <p:pic>
        <p:nvPicPr>
          <p:cNvPr id="7" name="Picture 6" descr="A group of people sitting in a yard&#10;&#10;Description automatically generated">
            <a:extLst>
              <a:ext uri="{FF2B5EF4-FFF2-40B4-BE49-F238E27FC236}">
                <a16:creationId xmlns:a16="http://schemas.microsoft.com/office/drawing/2014/main" id="{0E72D496-2111-4F27-958B-D4B6AEA14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picture containing grass, building, outdoor, group&#10;&#10;Description automatically generated">
            <a:extLst>
              <a:ext uri="{FF2B5EF4-FFF2-40B4-BE49-F238E27FC236}">
                <a16:creationId xmlns:a16="http://schemas.microsoft.com/office/drawing/2014/main" id="{0DA1A279-C4C6-4481-BA0C-B6024C5AE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r="-2" b="6036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A03379-A9B9-4433-8DB7-34E2DD5C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5318"/>
      </p:ext>
    </p:extLst>
  </p:cSld>
  <p:clrMapOvr>
    <a:masterClrMapping/>
  </p:clrMapOvr>
  <p:transition advClick="0" advTm="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8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6408F-6A49-4FAC-AE5D-3BDB46ED94F5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Women’s breakfast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DE63568-CB11-4B0D-86FB-F78A609FE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r="-1" b="480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2210C09-F820-4EC2-873C-08CAE916D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8" r="2" b="2154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602EB10-1CE8-4339-B754-E42D8ADCFF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r="-1" b="105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1BA1C-729D-4A92-B4EF-619E16BC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99272"/>
      </p:ext>
    </p:extLst>
  </p:cSld>
  <p:clrMapOvr>
    <a:masterClrMapping/>
  </p:clrMapOvr>
  <p:transition advClick="0"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0B62D-FC02-47C7-BB14-F25118061335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Food and Fellowship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Birthday celebrations</a:t>
            </a:r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420D26C-E77B-4E8E-BC18-AEFDECA5D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2" r="2" b="1233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AF7D53-0EC1-4BC1-BCD7-1E99A308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28</a:t>
            </a:fld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08F380B-F24B-4E82-BF7F-CE5C95EEE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70" y="-34140"/>
            <a:ext cx="3636169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0C58E36-5735-4B73-ABD0-6FFB7C68A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62" y="3306715"/>
            <a:ext cx="2480663" cy="33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187539"/>
      </p:ext>
    </p:extLst>
  </p:cSld>
  <p:clrMapOvr>
    <a:masterClrMapping/>
  </p:clrMapOvr>
  <p:transition advClick="0" advTm="5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4" name="Straight Connector 142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65C2755-D2AB-44D5-8E5C-09618C3CA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2208"/>
          <a:stretch/>
        </p:blipFill>
        <p:spPr>
          <a:xfrm>
            <a:off x="6471099" y="307731"/>
            <a:ext cx="2219891" cy="3997637"/>
          </a:xfrm>
          <a:prstGeom prst="rect">
            <a:avLst/>
          </a:prstGeom>
        </p:spPr>
      </p:pic>
      <p:sp>
        <p:nvSpPr>
          <p:cNvPr id="3085" name="Rectangle 144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F3E1F-973E-4874-95B1-5B7881EC10BA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Blueberry Festival</a:t>
            </a:r>
          </a:p>
        </p:txBody>
      </p:sp>
      <p:pic>
        <p:nvPicPr>
          <p:cNvPr id="3080" name="Picture 8" descr="May be an image of dessert">
            <a:extLst>
              <a:ext uri="{FF2B5EF4-FFF2-40B4-BE49-F238E27FC236}">
                <a16:creationId xmlns:a16="http://schemas.microsoft.com/office/drawing/2014/main" id="{D6B6FE2E-F614-48D7-B685-A94EC910E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9" r="-2" b="389"/>
          <a:stretch/>
        </p:blipFill>
        <p:spPr bwMode="auto">
          <a:xfrm>
            <a:off x="539832" y="307731"/>
            <a:ext cx="221989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y be an image of one or more people">
            <a:extLst>
              <a:ext uri="{FF2B5EF4-FFF2-40B4-BE49-F238E27FC236}">
                <a16:creationId xmlns:a16="http://schemas.microsoft.com/office/drawing/2014/main" id="{14691C4A-2DF0-48A4-A033-C891B6B8E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6" r="-2" b="324"/>
          <a:stretch/>
        </p:blipFill>
        <p:spPr bwMode="auto">
          <a:xfrm>
            <a:off x="3503384" y="307731"/>
            <a:ext cx="222019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6" name="Straight Connector 146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Straight Connector 148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 descr="May be an image of 3 people and indoor">
            <a:extLst>
              <a:ext uri="{FF2B5EF4-FFF2-40B4-BE49-F238E27FC236}">
                <a16:creationId xmlns:a16="http://schemas.microsoft.com/office/drawing/2014/main" id="{D25EFA6A-6DC0-43BA-8EDA-9DC08CA8B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208"/>
          <a:stretch/>
        </p:blipFill>
        <p:spPr bwMode="auto">
          <a:xfrm>
            <a:off x="9439509" y="330045"/>
            <a:ext cx="221989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73C915-8D3E-477C-AEF7-D002B7B24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6091"/>
      </p:ext>
    </p:extLst>
  </p:cSld>
  <p:clrMapOvr>
    <a:masterClrMapping/>
  </p:clrMapOvr>
  <p:transition advClick="0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0E10A8-F108-45C3-9CFC-FE6DE010703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49911" y="1981176"/>
            <a:ext cx="3058623" cy="327232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6000" dirty="0"/>
              <a:t>Advent and Christmas Worship</a:t>
            </a:r>
          </a:p>
        </p:txBody>
      </p:sp>
      <p:pic>
        <p:nvPicPr>
          <p:cNvPr id="5" name="Picture 4" descr="A picture containing indoor, room, decorated, colorful&#10;&#10;Description automatically generated">
            <a:extLst>
              <a:ext uri="{FF2B5EF4-FFF2-40B4-BE49-F238E27FC236}">
                <a16:creationId xmlns:a16="http://schemas.microsoft.com/office/drawing/2014/main" id="{3A5EB144-9332-486E-BF97-45CC3456E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r="2" b="2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8" name="Picture 7" descr="A picture containing indoor, decorated, altar&#10;&#10;Description automatically generated">
            <a:extLst>
              <a:ext uri="{FF2B5EF4-FFF2-40B4-BE49-F238E27FC236}">
                <a16:creationId xmlns:a16="http://schemas.microsoft.com/office/drawing/2014/main" id="{72E575F2-7DA1-4C4A-93CF-A3728CEAC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1" r="-2" b="-2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2AF0B-D6A0-4020-B38A-81585A1C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B2E023E4-2FDD-4D28-8A31-6D331DBD3BAD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8252"/>
      </p:ext>
    </p:extLst>
  </p:cSld>
  <p:clrMapOvr>
    <a:masterClrMapping/>
  </p:clrMapOvr>
  <p:transition advClick="0" advTm="5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F3E1F-973E-4874-95B1-5B7881EC10BA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Smoked Turkey Dinner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89532891-192D-487C-AD65-4BC5DA147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0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5" name="Picture 4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4C801F8C-7886-424C-AFE1-1A27C6354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 r="2" b="17930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3DB411BE-C37C-4634-91EA-C3D688DF6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3737C7-2DC0-4C44-BCDC-DB50669B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37888"/>
      </p:ext>
    </p:extLst>
  </p:cSld>
  <p:clrMapOvr>
    <a:masterClrMapping/>
  </p:clrMapOvr>
  <p:transition advClick="0" advTm="5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30B7-F744-46BD-995E-5DE4D1E6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Feeding the hungry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46012F2-AFDB-4648-9049-0A0366D38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5384" b="-2"/>
          <a:stretch/>
        </p:blipFill>
        <p:spPr bwMode="auto">
          <a:xfrm>
            <a:off x="321628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3A1D99-E00B-4CD5-B2B4-66F037A98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11" r="17586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E75F96D-B156-400A-AF94-9B7E6D1BD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-2" b="10357"/>
          <a:stretch/>
        </p:blipFill>
        <p:spPr bwMode="auto">
          <a:xfrm>
            <a:off x="8075142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6686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36EFE-A499-4C11-8C80-CBB0691C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31957"/>
      </p:ext>
    </p:extLst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7EAF53-B7B7-4CDB-82F3-F6DC24701970}"/>
              </a:ext>
            </a:extLst>
          </p:cNvPr>
          <p:cNvSpPr txBox="1"/>
          <p:nvPr/>
        </p:nvSpPr>
        <p:spPr>
          <a:xfrm>
            <a:off x="1636357" y="816467"/>
            <a:ext cx="4459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Feeding the hungry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65ADF6-2D90-4815-80BD-E7B688F6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DE7B7-BB23-459A-9926-D03C60B1018A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82E1E60-F3E2-4932-A5BA-90CB1398D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11946" b="18889"/>
          <a:stretch/>
        </p:blipFill>
        <p:spPr bwMode="auto">
          <a:xfrm>
            <a:off x="712354" y="2350897"/>
            <a:ext cx="6819090" cy="412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6F9BC997-6CFF-4102-B793-A6F45B4355E9}"/>
              </a:ext>
            </a:extLst>
          </p:cNvPr>
          <p:cNvPicPr/>
          <p:nvPr/>
        </p:nvPicPr>
        <p:blipFill rotWithShape="1">
          <a:blip r:embed="rId4"/>
          <a:srcRect l="13425" t="17489" r="52786" b="14198"/>
          <a:stretch/>
        </p:blipFill>
        <p:spPr bwMode="auto">
          <a:xfrm>
            <a:off x="7640513" y="410597"/>
            <a:ext cx="3450279" cy="435092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0519381"/>
      </p:ext>
    </p:extLst>
  </p:cSld>
  <p:clrMapOvr>
    <a:masterClrMapping/>
  </p:clrMapOvr>
  <p:transition advClick="0" advTm="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ign on the side of a bus&#10;&#10;Description automatically generated">
            <a:extLst>
              <a:ext uri="{FF2B5EF4-FFF2-40B4-BE49-F238E27FC236}">
                <a16:creationId xmlns:a16="http://schemas.microsoft.com/office/drawing/2014/main" id="{C80159D8-B08E-47CD-98A1-9454C69BC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8"/>
          <a:stretch/>
        </p:blipFill>
        <p:spPr>
          <a:xfrm>
            <a:off x="1157288" y="2197100"/>
            <a:ext cx="4965700" cy="36226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9738B6B-32A8-480B-82C0-2137636E6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2197100"/>
            <a:ext cx="4841875" cy="3622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C57A26-BDBE-4CDC-A947-6CE32593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Feeding the Hungry –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Feeding America Food Trucks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AEEE99-0A2D-435B-A31A-7E5113BA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2231"/>
      </p:ext>
    </p:extLst>
  </p:cSld>
  <p:clrMapOvr>
    <a:masterClrMapping/>
  </p:clrMapOvr>
  <p:transition advClick="0" advTm="5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834AE8B0-BB31-4B97-B251-FFF109297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B81DC-90A6-424D-866E-45313C37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Scouts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723D0-DE9B-4217-8E12-D87EC988E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7" r="1" b="32524"/>
          <a:stretch/>
        </p:blipFill>
        <p:spPr>
          <a:xfrm>
            <a:off x="465210" y="529501"/>
            <a:ext cx="2560320" cy="3208906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EC59D61-98FB-4DBA-9EFD-0299313D6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227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C2C697C-4CAD-445D-AB07-ED789CE3B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2" r="1" b="35480"/>
          <a:stretch/>
        </p:blipFill>
        <p:spPr>
          <a:xfrm>
            <a:off x="3351890" y="529501"/>
            <a:ext cx="2560320" cy="3208906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959C4EA-A09C-4A86-992F-952E825CC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5332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213C3E29-2AE6-4305-B63F-882E2348A8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r="20742" b="-3"/>
          <a:stretch/>
        </p:blipFill>
        <p:spPr>
          <a:xfrm>
            <a:off x="6238571" y="529501"/>
            <a:ext cx="2560320" cy="3208906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B1206AF-FFE1-408C-A70D-65563D95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67873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BFC59B1-AF09-41BD-82E0-72D7246B1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6001" r="-5" b="-5"/>
          <a:stretch/>
        </p:blipFill>
        <p:spPr>
          <a:xfrm>
            <a:off x="9125252" y="529501"/>
            <a:ext cx="2560320" cy="32089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929CE-8115-44FB-997C-5A5C1AA3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44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DE3B6C50-0D7B-4BC3-A0EA-83ACFF23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54" y="45153"/>
            <a:ext cx="7809876" cy="67425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A2CB15-8A7E-441C-BD39-0851E296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76941"/>
      </p:ext>
    </p:extLst>
  </p:cSld>
  <p:clrMapOvr>
    <a:masterClrMapping/>
  </p:clrMapOvr>
  <p:transition advClick="0" advTm="5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6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7249C3-856C-42F2-8E09-6FD2D07D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D31794-B56C-4BE8-9F77-114664211E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49846"/>
            <a:ext cx="8229600" cy="26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0F19E-43C2-4FF9-A333-3846AE878401}"/>
              </a:ext>
            </a:extLst>
          </p:cNvPr>
          <p:cNvSpPr txBox="1"/>
          <p:nvPr/>
        </p:nvSpPr>
        <p:spPr>
          <a:xfrm>
            <a:off x="1600199" y="4257675"/>
            <a:ext cx="9229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Supporting the Good Shepherd Orphanage </a:t>
            </a:r>
          </a:p>
        </p:txBody>
      </p:sp>
    </p:spTree>
    <p:extLst>
      <p:ext uri="{BB962C8B-B14F-4D97-AF65-F5344CB8AC3E}">
        <p14:creationId xmlns:p14="http://schemas.microsoft.com/office/powerpoint/2010/main" val="48748892"/>
      </p:ext>
    </p:extLst>
  </p:cSld>
  <p:clrMapOvr>
    <a:masterClrMapping/>
  </p:clrMapOvr>
  <p:transition advClick="0" advTm="5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A5514-3F48-45A5-8881-EF469468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Highway Cleanup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B28FE83-9031-49A6-A2B5-E3392CE47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2" r="13178" b="3"/>
          <a:stretch/>
        </p:blipFill>
        <p:spPr bwMode="auto">
          <a:xfrm>
            <a:off x="182787" y="255869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C73153D0-99CE-49DD-A5A9-97325F0CE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" r="-2" b="23036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8" name="Picture 7" descr="A group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4C8E9F9C-C999-4957-A84D-B812B94A0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2" r="14876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5" name="Content Placeholder 4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8CA155DB-BFD2-4502-AC71-A922FC6036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 r="36449" b="-1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70560-6AE2-4FB0-A098-E1E76BD7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2E023E4-2FDD-4D28-8A31-6D331DBD3BAD}" type="slidenum">
              <a:rPr lang="en-US"/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10880"/>
      </p:ext>
    </p:extLst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7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on a city street&#10;&#10;Description automatically generated">
            <a:extLst>
              <a:ext uri="{FF2B5EF4-FFF2-40B4-BE49-F238E27FC236}">
                <a16:creationId xmlns:a16="http://schemas.microsoft.com/office/drawing/2014/main" id="{F3C3C81B-3014-481F-8535-9E35C84F6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" r="-1" b="1101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55" name="Rectangle 49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6408F-6A49-4FAC-AE5D-3BDB46ED94F5}"/>
              </a:ext>
            </a:extLst>
          </p:cNvPr>
          <p:cNvSpPr txBox="1"/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 Your Heart fundraiser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7228C-2B0A-441E-8586-7DB99735D4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E1E7EF-0272-4840-AB6D-CB01A3BD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4671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32882"/>
      </p:ext>
    </p:extLst>
  </p:cSld>
  <p:clrMapOvr>
    <a:masterClrMapping/>
  </p:clrMapOvr>
  <p:transition advClick="0" advTm="5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4FA6-11DB-44A7-85F0-731C6CD4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81" y="4385067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Mission and Outreach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27679-ED64-4AE9-A257-883AF4524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39" r="11699" b="-3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31" name="Picture 30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444657D8-7515-4E7C-A3B1-21E9B547C70F}"/>
              </a:ext>
            </a:extLst>
          </p:cNvPr>
          <p:cNvPicPr/>
          <p:nvPr/>
        </p:nvPicPr>
        <p:blipFill rotWithShape="1">
          <a:blip r:embed="rId4"/>
          <a:srcRect l="22381" t="18939" r="33168" b="13793"/>
          <a:stretch/>
        </p:blipFill>
        <p:spPr bwMode="auto">
          <a:xfrm>
            <a:off x="4147129" y="-1"/>
            <a:ext cx="3906979" cy="416559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AF2C80-AFDB-4546-95CD-2C836E8E7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32" r="2" b="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65FDA-3316-4236-9479-903BFBBD1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9336" y="6356350"/>
            <a:ext cx="614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51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2CBC456C-2254-4739-AF01-20B104229908}"/>
              </a:ext>
            </a:extLst>
          </p:cNvPr>
          <p:cNvPicPr/>
          <p:nvPr/>
        </p:nvPicPr>
        <p:blipFill rotWithShape="1">
          <a:blip r:embed="rId3"/>
          <a:srcRect l="4398" t="24485" r="49768" b="7407"/>
          <a:stretch/>
        </p:blipFill>
        <p:spPr bwMode="auto">
          <a:xfrm>
            <a:off x="4038600" y="1327150"/>
            <a:ext cx="2532063" cy="21018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DD94DF66-3CEE-425A-9A05-01FA70AAD276}"/>
              </a:ext>
            </a:extLst>
          </p:cNvPr>
          <p:cNvPicPr/>
          <p:nvPr/>
        </p:nvPicPr>
        <p:blipFill rotWithShape="1">
          <a:blip r:embed="rId4"/>
          <a:srcRect l="7986" t="33334" r="51505" b="8024"/>
          <a:stretch/>
        </p:blipFill>
        <p:spPr bwMode="auto">
          <a:xfrm>
            <a:off x="4038600" y="3479800"/>
            <a:ext cx="2532063" cy="204311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5EB3B344-E19D-4223-BA3F-61FEB0A668E1}"/>
              </a:ext>
            </a:extLst>
          </p:cNvPr>
          <p:cNvPicPr/>
          <p:nvPr/>
        </p:nvPicPr>
        <p:blipFill rotWithShape="1">
          <a:blip r:embed="rId5"/>
          <a:srcRect l="26851" t="15298" r="25682" b="9362"/>
          <a:stretch/>
        </p:blipFill>
        <p:spPr bwMode="auto">
          <a:xfrm>
            <a:off x="6621463" y="1327150"/>
            <a:ext cx="4603750" cy="419576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D293CB-EC31-4F86-8D2E-144758F1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Worship – Lay Assistants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11DCD-CE27-4154-976A-34140B66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9020" y="6356350"/>
            <a:ext cx="16747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25663"/>
      </p:ext>
    </p:extLst>
  </p:cSld>
  <p:clrMapOvr>
    <a:masterClrMapping/>
  </p:clrMapOvr>
  <p:transition advClick="0" advTm="5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6">
            <a:extLst>
              <a:ext uri="{FF2B5EF4-FFF2-40B4-BE49-F238E27FC236}">
                <a16:creationId xmlns:a16="http://schemas.microsoft.com/office/drawing/2014/main" id="{52C5A181-E905-4B83-AFEF-B225FF30F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37" y="453918"/>
            <a:ext cx="2144220" cy="1868815"/>
          </a:xfrm>
          <a:prstGeom prst="rect">
            <a:avLst/>
          </a:prstGeom>
          <a:solidFill>
            <a:srgbClr val="523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person, indoor, person, food&#10;&#10;Description automatically generated">
            <a:extLst>
              <a:ext uri="{FF2B5EF4-FFF2-40B4-BE49-F238E27FC236}">
                <a16:creationId xmlns:a16="http://schemas.microsoft.com/office/drawing/2014/main" id="{F5740A88-659C-46DF-BD90-036F77942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4145" b="2"/>
          <a:stretch/>
        </p:blipFill>
        <p:spPr>
          <a:xfrm>
            <a:off x="2759441" y="453918"/>
            <a:ext cx="2128525" cy="1868815"/>
          </a:xfrm>
          <a:prstGeom prst="rect">
            <a:avLst/>
          </a:prstGeom>
        </p:spPr>
      </p:pic>
      <p:pic>
        <p:nvPicPr>
          <p:cNvPr id="19" name="Picture 1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4006E4-3952-4403-8669-A88D977D6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6" b="-2"/>
          <a:stretch/>
        </p:blipFill>
        <p:spPr>
          <a:xfrm>
            <a:off x="455134" y="2482591"/>
            <a:ext cx="4425623" cy="3918209"/>
          </a:xfrm>
          <a:prstGeom prst="rect">
            <a:avLst/>
          </a:prstGeom>
        </p:spPr>
      </p:pic>
      <p:pic>
        <p:nvPicPr>
          <p:cNvPr id="21" name="Picture 20" descr="A picture containing indoor, person, person, table&#10;&#10;Description automatically generated">
            <a:extLst>
              <a:ext uri="{FF2B5EF4-FFF2-40B4-BE49-F238E27FC236}">
                <a16:creationId xmlns:a16="http://schemas.microsoft.com/office/drawing/2014/main" id="{803D4E6E-A277-4CAC-B1B5-946F0F987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1" r="9708" b="2"/>
          <a:stretch/>
        </p:blipFill>
        <p:spPr>
          <a:xfrm>
            <a:off x="5039582" y="455276"/>
            <a:ext cx="2128524" cy="39182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523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F3E1F-973E-4874-95B1-5B7881EC10BA}"/>
              </a:ext>
            </a:extLst>
          </p:cNvPr>
          <p:cNvSpPr txBox="1"/>
          <p:nvPr/>
        </p:nvSpPr>
        <p:spPr>
          <a:xfrm>
            <a:off x="7578164" y="717176"/>
            <a:ext cx="3890683" cy="2079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Quilts for Domestic Violence Coalition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5CA7EE-A5CB-4305-88A0-F94C85A7B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9580" y="4533661"/>
            <a:ext cx="2108279" cy="1867139"/>
          </a:xfrm>
          <a:prstGeom prst="rect">
            <a:avLst/>
          </a:prstGeom>
          <a:solidFill>
            <a:srgbClr val="52384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51E132D-0FA4-45EE-B88F-0D3B6EEC2D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r="9433" b="-3"/>
          <a:stretch/>
        </p:blipFill>
        <p:spPr>
          <a:xfrm>
            <a:off x="7318437" y="4535267"/>
            <a:ext cx="2136433" cy="1865533"/>
          </a:xfrm>
          <a:prstGeom prst="rect">
            <a:avLst/>
          </a:prstGeom>
        </p:spPr>
      </p:pic>
      <p:pic>
        <p:nvPicPr>
          <p:cNvPr id="23" name="Picture 2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CAF1B9E-B531-4E89-8C78-05F340B278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7914" b="-3"/>
          <a:stretch/>
        </p:blipFill>
        <p:spPr>
          <a:xfrm>
            <a:off x="9609169" y="4535267"/>
            <a:ext cx="2125631" cy="1865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1E25C-780C-4919-9237-1D96ED9B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35811"/>
      </p:ext>
    </p:extLst>
  </p:cSld>
  <p:clrMapOvr>
    <a:masterClrMapping/>
  </p:clrMapOvr>
  <p:transition advClick="0" advTm="5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B010-F03E-4903-8250-27A3FF68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317500"/>
            <a:ext cx="10839450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God IS STILL SPEAKING…..our next chapter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F486E-0628-43CD-81A1-5157B39F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23E4-2FDD-4D28-8A31-6D331DBD3BAD}" type="slidenum">
              <a:rPr lang="en-US" smtClean="0"/>
              <a:t>41</a:t>
            </a:fld>
            <a:endParaRPr lang="en-US"/>
          </a:p>
        </p:txBody>
      </p:sp>
      <p:pic>
        <p:nvPicPr>
          <p:cNvPr id="15362" name="Picture 2" descr="May be an image of 2 people, including Lynn Martinke Dick, people standing, outdoors and brick wall">
            <a:extLst>
              <a:ext uri="{FF2B5EF4-FFF2-40B4-BE49-F238E27FC236}">
                <a16:creationId xmlns:a16="http://schemas.microsoft.com/office/drawing/2014/main" id="{A53996E2-83E0-46D1-8099-6C220A2A1D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25939"/>
          <a:stretch/>
        </p:blipFill>
        <p:spPr bwMode="auto">
          <a:xfrm>
            <a:off x="2456649" y="1776969"/>
            <a:ext cx="3248826" cy="44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350FCF-0511-432A-9984-A995BF7C4E96}"/>
              </a:ext>
            </a:extLst>
          </p:cNvPr>
          <p:cNvSpPr txBox="1"/>
          <p:nvPr/>
        </p:nvSpPr>
        <p:spPr>
          <a:xfrm>
            <a:off x="6657174" y="281940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beloved Senior Pastor Jeffrey announces he will retire on May 1, 2022</a:t>
            </a:r>
          </a:p>
        </p:txBody>
      </p:sp>
    </p:spTree>
    <p:extLst>
      <p:ext uri="{BB962C8B-B14F-4D97-AF65-F5344CB8AC3E}">
        <p14:creationId xmlns:p14="http://schemas.microsoft.com/office/powerpoint/2010/main" val="3447319269"/>
      </p:ext>
    </p:extLst>
  </p:cSld>
  <p:clrMapOvr>
    <a:masterClrMapping/>
  </p:clrMapOvr>
  <p:transition advClick="0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BA0B-51CB-40CA-8761-28E926710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Youth Sunday</a:t>
            </a:r>
          </a:p>
        </p:txBody>
      </p:sp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4D4CCA-F402-487D-9152-12FD96D98D7F}"/>
              </a:ext>
            </a:extLst>
          </p:cNvPr>
          <p:cNvPicPr/>
          <p:nvPr/>
        </p:nvPicPr>
        <p:blipFill rotWithShape="1">
          <a:blip r:embed="rId3"/>
          <a:srcRect l="6829" t="11316" r="47569" b="10288"/>
          <a:stretch/>
        </p:blipFill>
        <p:spPr bwMode="auto">
          <a:xfrm>
            <a:off x="481946" y="657684"/>
            <a:ext cx="3529109" cy="341269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A screenshot of a person&#10;&#10;Description automatically generated with medium confidence">
            <a:extLst>
              <a:ext uri="{FF2B5EF4-FFF2-40B4-BE49-F238E27FC236}">
                <a16:creationId xmlns:a16="http://schemas.microsoft.com/office/drawing/2014/main" id="{F832758E-58FC-42E3-B2DD-4BAE6B40FFCD}"/>
              </a:ext>
            </a:extLst>
          </p:cNvPr>
          <p:cNvPicPr/>
          <p:nvPr/>
        </p:nvPicPr>
        <p:blipFill rotWithShape="1">
          <a:blip r:embed="rId4"/>
          <a:srcRect l="27662" t="12758" r="46759" b="23457"/>
          <a:stretch/>
        </p:blipFill>
        <p:spPr bwMode="auto">
          <a:xfrm>
            <a:off x="4750388" y="476573"/>
            <a:ext cx="2691223" cy="37749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20B5102-F98E-48BD-B9AA-67DC77DD4477}"/>
              </a:ext>
            </a:extLst>
          </p:cNvPr>
          <p:cNvPicPr/>
          <p:nvPr/>
        </p:nvPicPr>
        <p:blipFill rotWithShape="1">
          <a:blip r:embed="rId5"/>
          <a:srcRect l="14004" t="10287" r="50811" b="12758"/>
          <a:stretch/>
        </p:blipFill>
        <p:spPr bwMode="auto">
          <a:xfrm>
            <a:off x="8396208" y="476573"/>
            <a:ext cx="3068352" cy="37749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5" name="Straight Connector 88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1684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4A775-843A-4C8E-A094-4E7C4F51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3172"/>
      </p:ext>
    </p:extLst>
  </p:cSld>
  <p:clrMapOvr>
    <a:masterClrMapping/>
  </p:clrMapOvr>
  <p:transition advClick="0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4FE10B03-1388-4BA5-B960-D5EFE7A4ACC4}"/>
              </a:ext>
            </a:extLst>
          </p:cNvPr>
          <p:cNvPicPr/>
          <p:nvPr/>
        </p:nvPicPr>
        <p:blipFill rotWithShape="1">
          <a:blip r:embed="rId3"/>
          <a:srcRect l="1556" t="10832" r="21695" b="7358"/>
          <a:stretch/>
        </p:blipFill>
        <p:spPr bwMode="auto">
          <a:xfrm>
            <a:off x="5208588" y="469900"/>
            <a:ext cx="6486525" cy="418306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May be an image of child, standing and indoor">
            <a:extLst>
              <a:ext uri="{FF2B5EF4-FFF2-40B4-BE49-F238E27FC236}">
                <a16:creationId xmlns:a16="http://schemas.microsoft.com/office/drawing/2014/main" id="{07B76614-23B7-4AAA-ABF6-585800A4D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r="26615" b="-1"/>
          <a:stretch/>
        </p:blipFill>
        <p:spPr bwMode="auto">
          <a:xfrm>
            <a:off x="5208588" y="4724400"/>
            <a:ext cx="2300288" cy="16303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4 people, child, people sitting, people standing and indoor">
            <a:extLst>
              <a:ext uri="{FF2B5EF4-FFF2-40B4-BE49-F238E27FC236}">
                <a16:creationId xmlns:a16="http://schemas.microsoft.com/office/drawing/2014/main" id="{EF9FF8ED-A89B-4ECD-889A-235AB4E24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" r="2" b="11973"/>
          <a:stretch/>
        </p:blipFill>
        <p:spPr bwMode="auto">
          <a:xfrm>
            <a:off x="7580313" y="4724400"/>
            <a:ext cx="4114800" cy="16303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BBA0B-51CB-40CA-8761-28E926710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Youth in Worship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4A775-843A-4C8E-A094-4E7C4F51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6220" y="6356350"/>
            <a:ext cx="62758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20417"/>
      </p:ext>
    </p:extLst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20D4F-000F-469A-8C8E-3C36EDF20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Worship on Scout Sunday – Eagle Scout Sophia Cochran </a:t>
            </a:r>
          </a:p>
        </p:txBody>
      </p:sp>
      <p:sp>
        <p:nvSpPr>
          <p:cNvPr id="43" name="Freeform: Shape 4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3812D796-0C8E-4C41-821C-AF354AD93C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r="-1" b="5246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9662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6426F3C-0920-42F7-BFB6-1AEAA4A7005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6481" t="31070" r="18865" b="6996"/>
          <a:stretch/>
        </p:blipFill>
        <p:spPr bwMode="auto">
          <a:xfrm>
            <a:off x="4038600" y="1004888"/>
            <a:ext cx="5395913" cy="28416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F13D90D2-99A3-4547-B15A-4F2887DFBAD6}"/>
              </a:ext>
            </a:extLst>
          </p:cNvPr>
          <p:cNvPicPr/>
          <p:nvPr/>
        </p:nvPicPr>
        <p:blipFill rotWithShape="1">
          <a:blip r:embed="rId4"/>
          <a:srcRect l="3779" t="17337" r="22687" b="34365"/>
          <a:stretch/>
        </p:blipFill>
        <p:spPr bwMode="auto">
          <a:xfrm>
            <a:off x="4038600" y="3903663"/>
            <a:ext cx="5395913" cy="19431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19A3BC87-584B-4A37-89E4-8FF24BFC150D}"/>
              </a:ext>
            </a:extLst>
          </p:cNvPr>
          <p:cNvPicPr/>
          <p:nvPr/>
        </p:nvPicPr>
        <p:blipFill rotWithShape="1">
          <a:blip r:embed="rId5"/>
          <a:srcRect l="8369" t="24013" r="63655" b="9780"/>
          <a:stretch/>
        </p:blipFill>
        <p:spPr bwMode="auto">
          <a:xfrm>
            <a:off x="9493250" y="1004888"/>
            <a:ext cx="1731963" cy="23241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20164-AD37-4BEB-928E-0644F45D3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50" y="3386138"/>
            <a:ext cx="1731963" cy="2460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1E5D52-A184-434D-81DA-7753D465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Music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19357-6931-45B6-80AA-CAEC331D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9020" y="6356350"/>
            <a:ext cx="16747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90547"/>
      </p:ext>
    </p:extLst>
  </p:cSld>
  <p:clrMapOvr>
    <a:masterClrMapping/>
  </p:clrMapOvr>
  <p:transition advClick="0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pic>
        <p:nvPicPr>
          <p:cNvPr id="11" name="Picture 10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DCE65486-03E6-45B8-90D3-2A9896256134}"/>
              </a:ext>
            </a:extLst>
          </p:cNvPr>
          <p:cNvPicPr/>
          <p:nvPr/>
        </p:nvPicPr>
        <p:blipFill rotWithShape="1">
          <a:blip r:embed="rId3"/>
          <a:srcRect l="6134" t="11316" r="48958" b="14403"/>
          <a:stretch/>
        </p:blipFill>
        <p:spPr bwMode="auto">
          <a:xfrm>
            <a:off x="5087938" y="685800"/>
            <a:ext cx="3273425" cy="27336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9E6B4-A3C6-4F21-BA00-C4C4195B7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275" y="685800"/>
            <a:ext cx="3001963" cy="273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04E96-9684-45C6-91E2-4AE22B694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938" y="3481388"/>
            <a:ext cx="3770313" cy="2309813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708C287D-AB3F-4B36-B11D-462E2714A6D5}"/>
              </a:ext>
            </a:extLst>
          </p:cNvPr>
          <p:cNvPicPr/>
          <p:nvPr/>
        </p:nvPicPr>
        <p:blipFill rotWithShape="1">
          <a:blip r:embed="rId6"/>
          <a:srcRect l="6018" t="15021" r="50694" b="12345"/>
          <a:stretch/>
        </p:blipFill>
        <p:spPr bwMode="auto">
          <a:xfrm>
            <a:off x="8920163" y="3481388"/>
            <a:ext cx="2506663" cy="230981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1E5D52-A184-434D-81DA-7753D465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Music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0F2B59-12D0-4138-B614-29F33C99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5568" y="6309360"/>
            <a:ext cx="108823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E023E4-2FDD-4D28-8A31-6D331DBD3B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7042"/>
      </p:ext>
    </p:extLst>
  </p:cSld>
  <p:clrMapOvr>
    <a:masterClrMapping/>
  </p:clrMapOvr>
  <p:transition advClick="0" advTm="5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13513</TotalTime>
  <Words>554</Words>
  <Application>Microsoft Office PowerPoint</Application>
  <PresentationFormat>Widescreen</PresentationFormat>
  <Paragraphs>138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Arial</vt:lpstr>
      <vt:lpstr>Calibri</vt:lpstr>
      <vt:lpstr>Calibri Light</vt:lpstr>
      <vt:lpstr>Google Sans</vt:lpstr>
      <vt:lpstr>Office Theme</vt:lpstr>
      <vt:lpstr>Let’s Celebrate our story:  First Congregational UCC South Haven, MI  A vibrant past and an exiting future </vt:lpstr>
      <vt:lpstr>Worship</vt:lpstr>
      <vt:lpstr>PowerPoint Presentation</vt:lpstr>
      <vt:lpstr>Worship – Lay Assistants </vt:lpstr>
      <vt:lpstr>Youth Sunday</vt:lpstr>
      <vt:lpstr>Youth in Worship</vt:lpstr>
      <vt:lpstr>Worship on Scout Sunday – Eagle Scout Sophia Cochran </vt:lpstr>
      <vt:lpstr>Music</vt:lpstr>
      <vt:lpstr>Music</vt:lpstr>
      <vt:lpstr>Music</vt:lpstr>
      <vt:lpstr>Baptisms</vt:lpstr>
      <vt:lpstr>Weddings</vt:lpstr>
      <vt:lpstr>Confirmation</vt:lpstr>
      <vt:lpstr>Graduate recognition</vt:lpstr>
      <vt:lpstr>PowerPoint Presentation</vt:lpstr>
      <vt:lpstr>PowerPoint Presentation</vt:lpstr>
      <vt:lpstr>Children’s ministry  A wonderful *cold* afternoon at Fellinlove Farms!</vt:lpstr>
      <vt:lpstr>Youth and Young Adult activites</vt:lpstr>
      <vt:lpstr>Book Studies and DVD series</vt:lpstr>
      <vt:lpstr>PowerPoint Presentation</vt:lpstr>
      <vt:lpstr>PowerPoint Presentation</vt:lpstr>
      <vt:lpstr>PowerPoint Presentation</vt:lpstr>
      <vt:lpstr>Bike Group</vt:lpstr>
      <vt:lpstr>PowerPoint Presentation</vt:lpstr>
      <vt:lpstr>Women’s fellowship</vt:lpstr>
      <vt:lpstr>Men’s breakfast</vt:lpstr>
      <vt:lpstr>PowerPoint Presentation</vt:lpstr>
      <vt:lpstr>PowerPoint Presentation</vt:lpstr>
      <vt:lpstr>PowerPoint Presentation</vt:lpstr>
      <vt:lpstr>PowerPoint Presentation</vt:lpstr>
      <vt:lpstr>Feeding the hungry</vt:lpstr>
      <vt:lpstr>PowerPoint Presentation</vt:lpstr>
      <vt:lpstr>Feeding the Hungry –  Feeding America Food Trucks </vt:lpstr>
      <vt:lpstr>Scouts</vt:lpstr>
      <vt:lpstr>PowerPoint Presentation</vt:lpstr>
      <vt:lpstr>PowerPoint Presentation</vt:lpstr>
      <vt:lpstr>Highway Cleanup</vt:lpstr>
      <vt:lpstr>PowerPoint Presentation</vt:lpstr>
      <vt:lpstr>Mission and Outreach </vt:lpstr>
      <vt:lpstr>PowerPoint Presentation</vt:lpstr>
      <vt:lpstr>God IS STILL SPEAKING…..our next chapter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We appreciate you joining us!!!</dc:title>
  <dc:creator>Doug Gruber</dc:creator>
  <cp:lastModifiedBy>Susan Murphey</cp:lastModifiedBy>
  <cp:revision>49</cp:revision>
  <dcterms:created xsi:type="dcterms:W3CDTF">2020-09-21T15:18:57Z</dcterms:created>
  <dcterms:modified xsi:type="dcterms:W3CDTF">2021-10-21T17:22:40Z</dcterms:modified>
</cp:coreProperties>
</file>